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1"/>
  </p:notesMasterIdLst>
  <p:sldIdLst>
    <p:sldId id="256" r:id="rId2"/>
    <p:sldId id="257" r:id="rId3"/>
    <p:sldId id="258" r:id="rId4"/>
    <p:sldId id="259" r:id="rId5"/>
    <p:sldId id="260" r:id="rId6"/>
    <p:sldId id="261" r:id="rId7"/>
    <p:sldId id="264" r:id="rId8"/>
    <p:sldId id="262" r:id="rId9"/>
    <p:sldId id="263" r:id="rId10"/>
  </p:sldIdLst>
  <p:sldSz cx="9144000" cy="5143500" type="screen16x9"/>
  <p:notesSz cx="6858000" cy="9144000"/>
  <p:embeddedFontLst>
    <p:embeddedFont>
      <p:font typeface="Lato" panose="020F0502020204030203" pitchFamily="34" charset="0"/>
      <p:regular r:id="rId12"/>
      <p:bold r:id="rId13"/>
      <p:italic r:id="rId14"/>
      <p:boldItalic r:id="rId15"/>
    </p:embeddedFont>
    <p:embeddedFont>
      <p:font typeface="Montserrat" panose="00000500000000000000" pitchFamily="2"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82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f87997393_0_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f87997393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f87997393_0_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f87997393_0_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1f87997393_0_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f96f5393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1f96f5393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fa81d70591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fa81d7059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chanikya1.github.io/CIS641-TEST/" TargetMode="Externa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432450" y="793125"/>
            <a:ext cx="5017500" cy="194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err="1"/>
              <a:t>CarChoice</a:t>
            </a:r>
            <a:r>
              <a:rPr lang="en-GB" dirty="0"/>
              <a:t>: Discover Your Ideal Four-Wheeler</a:t>
            </a:r>
            <a:endParaRPr dirty="0"/>
          </a:p>
        </p:txBody>
      </p:sp>
      <p:sp>
        <p:nvSpPr>
          <p:cNvPr id="229" name="Google Shape;229;p17"/>
          <p:cNvSpPr txBox="1">
            <a:spLocks noGrp="1"/>
          </p:cNvSpPr>
          <p:nvPr>
            <p:ph type="subTitle" idx="1"/>
          </p:nvPr>
        </p:nvSpPr>
        <p:spPr>
          <a:xfrm>
            <a:off x="5083950" y="3082600"/>
            <a:ext cx="3470700" cy="17538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GB" sz="1800" dirty="0"/>
              <a:t>Priyadarshini </a:t>
            </a:r>
            <a:r>
              <a:rPr lang="en-GB" sz="1800" dirty="0" err="1"/>
              <a:t>Chadalawada</a:t>
            </a:r>
            <a:endParaRPr sz="1800" dirty="0"/>
          </a:p>
          <a:p>
            <a:pPr marL="457200" lvl="0" indent="-342900" algn="l" rtl="0">
              <a:lnSpc>
                <a:spcPct val="115000"/>
              </a:lnSpc>
              <a:spcBef>
                <a:spcPts val="0"/>
              </a:spcBef>
              <a:spcAft>
                <a:spcPts val="0"/>
              </a:spcAft>
              <a:buSzPts val="1800"/>
              <a:buChar char="●"/>
            </a:pPr>
            <a:r>
              <a:rPr lang="en-GB" sz="1800" dirty="0" err="1"/>
              <a:t>Rohita</a:t>
            </a:r>
            <a:r>
              <a:rPr lang="en-GB" sz="1800" dirty="0"/>
              <a:t> Jahnavi Jala</a:t>
            </a:r>
            <a:endParaRPr sz="1800" dirty="0"/>
          </a:p>
          <a:p>
            <a:pPr marL="457200" lvl="0" indent="-342900" algn="l" rtl="0">
              <a:lnSpc>
                <a:spcPct val="115000"/>
              </a:lnSpc>
              <a:spcBef>
                <a:spcPts val="0"/>
              </a:spcBef>
              <a:spcAft>
                <a:spcPts val="0"/>
              </a:spcAft>
              <a:buSzPts val="1800"/>
              <a:buChar char="●"/>
            </a:pPr>
            <a:r>
              <a:rPr lang="en-GB" sz="1800" dirty="0"/>
              <a:t>Chanikya Boggarapu</a:t>
            </a:r>
            <a:endParaRPr sz="18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Introduction</a:t>
            </a:r>
            <a:endParaRPr/>
          </a:p>
        </p:txBody>
      </p:sp>
      <p:sp>
        <p:nvSpPr>
          <p:cNvPr id="235" name="Google Shape;235;p18"/>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330200" algn="just" rtl="0">
              <a:spcBef>
                <a:spcPts val="0"/>
              </a:spcBef>
              <a:spcAft>
                <a:spcPts val="0"/>
              </a:spcAft>
              <a:buSzPts val="1600"/>
              <a:buChar char="●"/>
            </a:pPr>
            <a:r>
              <a:rPr lang="en-GB" sz="1600" dirty="0"/>
              <a:t>As international students from India living in the USA, we faced challenges navigating the unfamiliar vehicle market here. This experience led us to develop our **Vehicle Inventory System**—a platform designed to help users compare and explore 4-wheeler vehicles from both the USA and India. </a:t>
            </a:r>
          </a:p>
          <a:p>
            <a:pPr marL="127000" lvl="0" indent="0" algn="just" rtl="0">
              <a:spcBef>
                <a:spcPts val="0"/>
              </a:spcBef>
              <a:spcAft>
                <a:spcPts val="0"/>
              </a:spcAft>
              <a:buSzPts val="1600"/>
              <a:buNone/>
            </a:pPr>
            <a:endParaRPr sz="1600" dirty="0"/>
          </a:p>
          <a:p>
            <a:pPr marL="457200" lvl="0" indent="-330200" algn="just" rtl="0">
              <a:spcBef>
                <a:spcPts val="0"/>
              </a:spcBef>
              <a:spcAft>
                <a:spcPts val="0"/>
              </a:spcAft>
              <a:buSzPts val="1600"/>
              <a:buChar char="●"/>
            </a:pPr>
            <a:r>
              <a:rPr lang="en-GB" sz="1600" dirty="0"/>
              <a:t>Individuals like us, who may not be familiar with foreign car brands and models, this system offers an easy and accessible way to compare options across both markets, making the car-buying process simpler and more informed.</a:t>
            </a:r>
            <a:endParaRPr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19"/>
          <p:cNvSpPr txBox="1">
            <a:spLocks noGrp="1"/>
          </p:cNvSpPr>
          <p:nvPr>
            <p:ph type="title"/>
          </p:nvPr>
        </p:nvSpPr>
        <p:spPr>
          <a:xfrm>
            <a:off x="1297500" y="393750"/>
            <a:ext cx="7038900" cy="75123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latin typeface="Lato" panose="020F0502020204030203" pitchFamily="34" charset="0"/>
                <a:ea typeface="Lato" panose="020F0502020204030203" pitchFamily="34" charset="0"/>
                <a:cs typeface="Lato" panose="020F0502020204030203" pitchFamily="34" charset="0"/>
              </a:rPr>
              <a:t>Understanding</a:t>
            </a:r>
            <a:r>
              <a:rPr lang="en-GB" dirty="0"/>
              <a:t> the problems</a:t>
            </a:r>
            <a:endParaRPr dirty="0"/>
          </a:p>
        </p:txBody>
      </p:sp>
      <p:sp>
        <p:nvSpPr>
          <p:cNvPr id="241" name="Google Shape;241;p19"/>
          <p:cNvSpPr txBox="1"/>
          <p:nvPr/>
        </p:nvSpPr>
        <p:spPr>
          <a:xfrm>
            <a:off x="1297500" y="17436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42" name="Google Shape;242;p19"/>
          <p:cNvSpPr txBox="1">
            <a:spLocks noGrp="1"/>
          </p:cNvSpPr>
          <p:nvPr>
            <p:ph type="body" idx="1"/>
          </p:nvPr>
        </p:nvSpPr>
        <p:spPr>
          <a:xfrm>
            <a:off x="2030400" y="1743675"/>
            <a:ext cx="5877300" cy="8088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GB" sz="1600" dirty="0">
                <a:solidFill>
                  <a:srgbClr val="FFFFFF"/>
                </a:solidFill>
              </a:rPr>
              <a:t>The system shall ensure that the car comparison features load without lag, providing a high-performance user experience.</a:t>
            </a:r>
            <a:endParaRPr sz="1600" dirty="0">
              <a:solidFill>
                <a:srgbClr val="FFFFFF"/>
              </a:solidFill>
            </a:endParaRPr>
          </a:p>
        </p:txBody>
      </p:sp>
      <p:sp>
        <p:nvSpPr>
          <p:cNvPr id="243" name="Google Shape;243;p19"/>
          <p:cNvSpPr txBox="1"/>
          <p:nvPr/>
        </p:nvSpPr>
        <p:spPr>
          <a:xfrm>
            <a:off x="1297500" y="265848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44" name="Google Shape;244;p19"/>
          <p:cNvSpPr txBox="1">
            <a:spLocks noGrp="1"/>
          </p:cNvSpPr>
          <p:nvPr>
            <p:ph type="body" idx="1"/>
          </p:nvPr>
        </p:nvSpPr>
        <p:spPr>
          <a:xfrm>
            <a:off x="2030400" y="2658513"/>
            <a:ext cx="5877300" cy="8088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GB" sz="1600" dirty="0">
                <a:solidFill>
                  <a:srgbClr val="FFFFFF"/>
                </a:solidFill>
              </a:rPr>
              <a:t>The system shall ensure that users can easily find cars they are searching for, ensuring easy accessibility.</a:t>
            </a:r>
            <a:endParaRPr sz="1600" dirty="0">
              <a:solidFill>
                <a:srgbClr val="FFFFFF"/>
              </a:solidFill>
            </a:endParaRPr>
          </a:p>
        </p:txBody>
      </p:sp>
      <p:sp>
        <p:nvSpPr>
          <p:cNvPr id="245" name="Google Shape;245;p19"/>
          <p:cNvSpPr txBox="1"/>
          <p:nvPr/>
        </p:nvSpPr>
        <p:spPr>
          <a:xfrm>
            <a:off x="1297500" y="35733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46" name="Google Shape;246;p19"/>
          <p:cNvSpPr txBox="1">
            <a:spLocks noGrp="1"/>
          </p:cNvSpPr>
          <p:nvPr>
            <p:ph type="body" idx="1"/>
          </p:nvPr>
        </p:nvSpPr>
        <p:spPr>
          <a:xfrm>
            <a:off x="2030400" y="3573363"/>
            <a:ext cx="5877300" cy="8088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GB" sz="1600" dirty="0">
                <a:solidFill>
                  <a:srgbClr val="FFFFFF"/>
                </a:solidFill>
              </a:rPr>
              <a:t>The system shall allow users to compare vehicles side by side, displaying the differences in specifications.</a:t>
            </a:r>
            <a:endParaRPr sz="1600" dirty="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Project objective</a:t>
            </a:r>
            <a:endParaRPr/>
          </a:p>
        </p:txBody>
      </p:sp>
      <p:sp>
        <p:nvSpPr>
          <p:cNvPr id="252" name="Google Shape;252;p20"/>
          <p:cNvSpPr txBox="1">
            <a:spLocks noGrp="1"/>
          </p:cNvSpPr>
          <p:nvPr>
            <p:ph type="body" idx="1"/>
          </p:nvPr>
        </p:nvSpPr>
        <p:spPr>
          <a:xfrm>
            <a:off x="3220279" y="946351"/>
            <a:ext cx="5116121" cy="2448856"/>
          </a:xfrm>
          <a:prstGeom prst="rect">
            <a:avLst/>
          </a:prstGeom>
          <a:ln>
            <a:noFill/>
          </a:ln>
        </p:spPr>
        <p:txBody>
          <a:bodyPr spcFirstLastPara="1" wrap="square" lIns="91425" tIns="91425" rIns="91425" bIns="91425" anchor="t" anchorCtr="0">
            <a:noAutofit/>
          </a:bodyPr>
          <a:lstStyle/>
          <a:p>
            <a:pPr marL="457200" lvl="0" indent="-330200" algn="just" rtl="0">
              <a:spcBef>
                <a:spcPts val="0"/>
              </a:spcBef>
              <a:spcAft>
                <a:spcPts val="0"/>
              </a:spcAft>
              <a:buSzPts val="1600"/>
              <a:buChar char="●"/>
            </a:pPr>
            <a:r>
              <a:rPr lang="en-GB" sz="1600" dirty="0"/>
              <a:t>The primary objective of this project is to develop a comprehensive web-based inventory system for 4-wheeler vehicles produced between 2010 and 2024. The system aims to provide detailed </a:t>
            </a:r>
            <a:r>
              <a:rPr lang="en-GB" sz="1600" dirty="0" err="1"/>
              <a:t>specifications,brand</a:t>
            </a:r>
            <a:r>
              <a:rPr lang="en-GB" sz="1600" dirty="0"/>
              <a:t>-specific information, and comparison features to assist users in making informed vehicle purchase decisions.</a:t>
            </a:r>
            <a:endParaRPr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21"/>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Target audience</a:t>
            </a:r>
            <a:endParaRPr/>
          </a:p>
        </p:txBody>
      </p:sp>
      <p:sp>
        <p:nvSpPr>
          <p:cNvPr id="258" name="Google Shape;258;p21"/>
          <p:cNvSpPr txBox="1">
            <a:spLocks noGrp="1"/>
          </p:cNvSpPr>
          <p:nvPr>
            <p:ph type="body" idx="1"/>
          </p:nvPr>
        </p:nvSpPr>
        <p:spPr>
          <a:xfrm>
            <a:off x="434699" y="1959450"/>
            <a:ext cx="7969829" cy="2039400"/>
          </a:xfrm>
          <a:prstGeom prst="rect">
            <a:avLst/>
          </a:prstGeom>
        </p:spPr>
        <p:txBody>
          <a:bodyPr spcFirstLastPara="1" wrap="square" lIns="91425" tIns="91425" rIns="91425" bIns="91425" anchor="t" anchorCtr="0">
            <a:noAutofit/>
          </a:bodyPr>
          <a:lstStyle/>
          <a:p>
            <a:pPr marL="457200" lvl="0" indent="-311150" algn="just" rtl="0">
              <a:spcBef>
                <a:spcPts val="0"/>
              </a:spcBef>
              <a:spcAft>
                <a:spcPts val="0"/>
              </a:spcAft>
              <a:buSzPts val="1300"/>
              <a:buChar char="●"/>
            </a:pPr>
            <a:r>
              <a:rPr lang="en-GB" sz="1600" dirty="0"/>
              <a:t>The primary target audience for the 4-wheeler project includes international students seeking familiarity with vehicle options in the USA, potential car buyers looking for detailed comparisons and specifications, and car enthusiasts interested in exploring various models. Additionally, car dealerships and manufacturers can leverage the platform to showcase their vehicles and connect with buyers</a:t>
            </a:r>
            <a:endParaRPr sz="1600" dirty="0">
              <a:solidFill>
                <a:srgbClr val="FFFFFF"/>
              </a:solidFill>
            </a:endParaRPr>
          </a:p>
        </p:txBody>
      </p:sp>
      <p:sp>
        <p:nvSpPr>
          <p:cNvPr id="259" name="Google Shape;259;p21"/>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txBody>
          <a:bodyPr/>
          <a:lstStyle/>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2"/>
          <p:cNvSpPr txBox="1">
            <a:spLocks noGrp="1"/>
          </p:cNvSpPr>
          <p:nvPr>
            <p:ph type="subTitle" idx="4294967295"/>
          </p:nvPr>
        </p:nvSpPr>
        <p:spPr>
          <a:xfrm>
            <a:off x="1297500" y="472775"/>
            <a:ext cx="3511200" cy="320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1000"/>
              <a:t>CHART</a:t>
            </a:r>
            <a:endParaRPr sz="1000"/>
          </a:p>
        </p:txBody>
      </p:sp>
      <p:sp>
        <p:nvSpPr>
          <p:cNvPr id="265" name="Google Shape;265;p22"/>
          <p:cNvSpPr txBox="1"/>
          <p:nvPr/>
        </p:nvSpPr>
        <p:spPr>
          <a:xfrm>
            <a:off x="1338025" y="4245790"/>
            <a:ext cx="10614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endParaRPr sz="800">
              <a:solidFill>
                <a:schemeClr val="lt1"/>
              </a:solidFill>
              <a:latin typeface="Lato"/>
              <a:ea typeface="Lato"/>
              <a:cs typeface="Lato"/>
              <a:sym typeface="Lato"/>
            </a:endParaRPr>
          </a:p>
        </p:txBody>
      </p:sp>
      <p:sp>
        <p:nvSpPr>
          <p:cNvPr id="266" name="Google Shape;266;p22"/>
          <p:cNvSpPr txBox="1"/>
          <p:nvPr/>
        </p:nvSpPr>
        <p:spPr>
          <a:xfrm>
            <a:off x="1634217" y="3508020"/>
            <a:ext cx="462300" cy="27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b="1">
              <a:solidFill>
                <a:schemeClr val="lt1"/>
              </a:solidFill>
              <a:latin typeface="Lato"/>
              <a:ea typeface="Lato"/>
              <a:cs typeface="Lato"/>
              <a:sym typeface="Lato"/>
            </a:endParaRPr>
          </a:p>
        </p:txBody>
      </p:sp>
      <p:sp>
        <p:nvSpPr>
          <p:cNvPr id="267" name="Google Shape;267;p22"/>
          <p:cNvSpPr/>
          <p:nvPr/>
        </p:nvSpPr>
        <p:spPr>
          <a:xfrm>
            <a:off x="3388475"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2"/>
          <p:cNvSpPr txBox="1"/>
          <p:nvPr/>
        </p:nvSpPr>
        <p:spPr>
          <a:xfrm>
            <a:off x="3187537" y="4245790"/>
            <a:ext cx="10614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endParaRPr sz="800">
              <a:solidFill>
                <a:schemeClr val="lt1"/>
              </a:solidFill>
              <a:latin typeface="Lato"/>
              <a:ea typeface="Lato"/>
              <a:cs typeface="Lato"/>
              <a:sym typeface="Lato"/>
            </a:endParaRPr>
          </a:p>
        </p:txBody>
      </p:sp>
      <p:sp>
        <p:nvSpPr>
          <p:cNvPr id="269" name="Google Shape;269;p22"/>
          <p:cNvSpPr txBox="1"/>
          <p:nvPr/>
        </p:nvSpPr>
        <p:spPr>
          <a:xfrm>
            <a:off x="5040797" y="4245790"/>
            <a:ext cx="10614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endParaRPr sz="800">
              <a:solidFill>
                <a:schemeClr val="lt1"/>
              </a:solidFill>
              <a:latin typeface="Lato"/>
              <a:ea typeface="Lato"/>
              <a:cs typeface="Lato"/>
              <a:sym typeface="Lato"/>
            </a:endParaRPr>
          </a:p>
        </p:txBody>
      </p:sp>
      <p:sp>
        <p:nvSpPr>
          <p:cNvPr id="270" name="Google Shape;270;p22"/>
          <p:cNvSpPr/>
          <p:nvPr/>
        </p:nvSpPr>
        <p:spPr>
          <a:xfrm>
            <a:off x="7088259"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2"/>
          <p:cNvSpPr txBox="1"/>
          <p:nvPr/>
        </p:nvSpPr>
        <p:spPr>
          <a:xfrm>
            <a:off x="7185192"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endParaRPr sz="1000" b="1">
              <a:solidFill>
                <a:schemeClr val="lt1"/>
              </a:solidFill>
              <a:latin typeface="Lato"/>
              <a:ea typeface="Lato"/>
              <a:cs typeface="Lato"/>
              <a:sym typeface="Lato"/>
            </a:endParaRPr>
          </a:p>
          <a:p>
            <a:pPr marL="0" lvl="0" indent="0" algn="ctr" rtl="0">
              <a:spcBef>
                <a:spcPts val="1600"/>
              </a:spcBef>
              <a:spcAft>
                <a:spcPts val="0"/>
              </a:spcAft>
              <a:buNone/>
            </a:pPr>
            <a:endParaRPr b="1">
              <a:solidFill>
                <a:schemeClr val="lt1"/>
              </a:solidFill>
              <a:latin typeface="Lato"/>
              <a:ea typeface="Lato"/>
              <a:cs typeface="Lato"/>
              <a:sym typeface="Lato"/>
            </a:endParaRPr>
          </a:p>
        </p:txBody>
      </p:sp>
      <p:graphicFrame>
        <p:nvGraphicFramePr>
          <p:cNvPr id="4" name="Table 3">
            <a:extLst>
              <a:ext uri="{FF2B5EF4-FFF2-40B4-BE49-F238E27FC236}">
                <a16:creationId xmlns:a16="http://schemas.microsoft.com/office/drawing/2014/main" id="{2FFA5693-D0AC-26B7-F7B0-8913CB78F1EB}"/>
              </a:ext>
            </a:extLst>
          </p:cNvPr>
          <p:cNvGraphicFramePr>
            <a:graphicFrameLocks noGrp="1"/>
          </p:cNvGraphicFramePr>
          <p:nvPr>
            <p:extLst>
              <p:ext uri="{D42A27DB-BD31-4B8C-83A1-F6EECF244321}">
                <p14:modId xmlns:p14="http://schemas.microsoft.com/office/powerpoint/2010/main" val="2052492774"/>
              </p:ext>
            </p:extLst>
          </p:nvPr>
        </p:nvGraphicFramePr>
        <p:xfrm>
          <a:off x="116926" y="445335"/>
          <a:ext cx="8910147" cy="4241800"/>
        </p:xfrm>
        <a:graphic>
          <a:graphicData uri="http://schemas.openxmlformats.org/drawingml/2006/table">
            <a:tbl>
              <a:tblPr firstRow="1" bandRow="1">
                <a:tableStyleId>{5C22544A-7EE6-4342-B048-85BDC9FD1C3A}</a:tableStyleId>
              </a:tblPr>
              <a:tblGrid>
                <a:gridCol w="1270862">
                  <a:extLst>
                    <a:ext uri="{9D8B030D-6E8A-4147-A177-3AD203B41FA5}">
                      <a16:colId xmlns:a16="http://schemas.microsoft.com/office/drawing/2014/main" val="3456440452"/>
                    </a:ext>
                  </a:extLst>
                </a:gridCol>
                <a:gridCol w="821410">
                  <a:extLst>
                    <a:ext uri="{9D8B030D-6E8A-4147-A177-3AD203B41FA5}">
                      <a16:colId xmlns:a16="http://schemas.microsoft.com/office/drawing/2014/main" val="523799207"/>
                    </a:ext>
                  </a:extLst>
                </a:gridCol>
                <a:gridCol w="843280">
                  <a:extLst>
                    <a:ext uri="{9D8B030D-6E8A-4147-A177-3AD203B41FA5}">
                      <a16:colId xmlns:a16="http://schemas.microsoft.com/office/drawing/2014/main" val="222655272"/>
                    </a:ext>
                  </a:extLst>
                </a:gridCol>
                <a:gridCol w="844658">
                  <a:extLst>
                    <a:ext uri="{9D8B030D-6E8A-4147-A177-3AD203B41FA5}">
                      <a16:colId xmlns:a16="http://schemas.microsoft.com/office/drawing/2014/main" val="2818861273"/>
                    </a:ext>
                  </a:extLst>
                </a:gridCol>
                <a:gridCol w="829159">
                  <a:extLst>
                    <a:ext uri="{9D8B030D-6E8A-4147-A177-3AD203B41FA5}">
                      <a16:colId xmlns:a16="http://schemas.microsoft.com/office/drawing/2014/main" val="273028683"/>
                    </a:ext>
                  </a:extLst>
                </a:gridCol>
                <a:gridCol w="898902">
                  <a:extLst>
                    <a:ext uri="{9D8B030D-6E8A-4147-A177-3AD203B41FA5}">
                      <a16:colId xmlns:a16="http://schemas.microsoft.com/office/drawing/2014/main" val="1155350840"/>
                    </a:ext>
                  </a:extLst>
                </a:gridCol>
                <a:gridCol w="860156">
                  <a:extLst>
                    <a:ext uri="{9D8B030D-6E8A-4147-A177-3AD203B41FA5}">
                      <a16:colId xmlns:a16="http://schemas.microsoft.com/office/drawing/2014/main" val="187208493"/>
                    </a:ext>
                  </a:extLst>
                </a:gridCol>
                <a:gridCol w="874297">
                  <a:extLst>
                    <a:ext uri="{9D8B030D-6E8A-4147-A177-3AD203B41FA5}">
                      <a16:colId xmlns:a16="http://schemas.microsoft.com/office/drawing/2014/main" val="1513746119"/>
                    </a:ext>
                  </a:extLst>
                </a:gridCol>
                <a:gridCol w="850900">
                  <a:extLst>
                    <a:ext uri="{9D8B030D-6E8A-4147-A177-3AD203B41FA5}">
                      <a16:colId xmlns:a16="http://schemas.microsoft.com/office/drawing/2014/main" val="6255479"/>
                    </a:ext>
                  </a:extLst>
                </a:gridCol>
                <a:gridCol w="816523">
                  <a:extLst>
                    <a:ext uri="{9D8B030D-6E8A-4147-A177-3AD203B41FA5}">
                      <a16:colId xmlns:a16="http://schemas.microsoft.com/office/drawing/2014/main" val="683688325"/>
                    </a:ext>
                  </a:extLst>
                </a:gridCol>
              </a:tblGrid>
              <a:tr h="370840">
                <a:tc>
                  <a:txBody>
                    <a:bodyPr/>
                    <a:lstStyle/>
                    <a:p>
                      <a:r>
                        <a:rPr lang="en-IN" dirty="0"/>
                        <a:t>Task</a:t>
                      </a:r>
                    </a:p>
                  </a:txBody>
                  <a:tcPr/>
                </a:tc>
                <a:tc>
                  <a:txBody>
                    <a:bodyPr/>
                    <a:lstStyle/>
                    <a:p>
                      <a:r>
                        <a:rPr lang="en-IN" dirty="0"/>
                        <a:t>Week 1</a:t>
                      </a:r>
                    </a:p>
                  </a:txBody>
                  <a:tcPr/>
                </a:tc>
                <a:tc>
                  <a:txBody>
                    <a:bodyPr/>
                    <a:lstStyle/>
                    <a:p>
                      <a:r>
                        <a:rPr lang="en-IN" dirty="0"/>
                        <a:t>Week 2</a:t>
                      </a:r>
                    </a:p>
                  </a:txBody>
                  <a:tcPr/>
                </a:tc>
                <a:tc>
                  <a:txBody>
                    <a:bodyPr/>
                    <a:lstStyle/>
                    <a:p>
                      <a:r>
                        <a:rPr lang="en-IN" dirty="0"/>
                        <a:t>Week 3</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Week 4</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Week 5</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Week 6</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Week 7</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Week 8</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dirty="0"/>
                        <a:t>Week 9</a:t>
                      </a:r>
                    </a:p>
                  </a:txBody>
                  <a:tcPr/>
                </a:tc>
                <a:extLst>
                  <a:ext uri="{0D108BD9-81ED-4DB2-BD59-A6C34878D82A}">
                    <a16:rowId xmlns:a16="http://schemas.microsoft.com/office/drawing/2014/main" val="3657640068"/>
                  </a:ext>
                </a:extLst>
              </a:tr>
              <a:tr h="370840">
                <a:tc>
                  <a:txBody>
                    <a:bodyPr/>
                    <a:lstStyle/>
                    <a:p>
                      <a:r>
                        <a:rPr lang="en-IN" dirty="0"/>
                        <a:t>1. Gathering Cars Related Data</a:t>
                      </a:r>
                    </a:p>
                  </a:txBody>
                  <a:tcPr/>
                </a:tc>
                <a:tc>
                  <a:txBody>
                    <a:bodyPr/>
                    <a:lstStyle/>
                    <a:p>
                      <a:endParaRPr lang="en-IN" dirty="0"/>
                    </a:p>
                  </a:txBody>
                  <a:tcPr/>
                </a:tc>
                <a:tc>
                  <a:txBody>
                    <a:bodyPr/>
                    <a:lstStyle/>
                    <a:p>
                      <a:endParaRPr lang="en-IN" dirty="0"/>
                    </a:p>
                  </a:txBody>
                  <a:tcPr/>
                </a:tc>
                <a:tc>
                  <a:txBody>
                    <a:bodyPr/>
                    <a:lstStyle/>
                    <a:p>
                      <a:endParaRPr lang="en-IN"/>
                    </a:p>
                  </a:txBody>
                  <a:tcPr/>
                </a:tc>
                <a:tc>
                  <a:txBody>
                    <a:bodyPr/>
                    <a:lstStyle/>
                    <a:p>
                      <a:endParaRPr lang="en-IN" dirty="0"/>
                    </a:p>
                  </a:txBody>
                  <a:tcPr/>
                </a:tc>
                <a:tc>
                  <a:txBody>
                    <a:bodyPr/>
                    <a:lstStyle/>
                    <a:p>
                      <a:endParaRPr lang="en-IN"/>
                    </a:p>
                  </a:txBody>
                  <a:tcPr/>
                </a:tc>
                <a:tc>
                  <a:txBody>
                    <a:bodyPr/>
                    <a:lstStyle/>
                    <a:p>
                      <a:endParaRPr lang="en-IN" dirty="0"/>
                    </a:p>
                  </a:txBody>
                  <a:tcPr/>
                </a:tc>
                <a:tc>
                  <a:txBody>
                    <a:bodyPr/>
                    <a:lstStyle/>
                    <a:p>
                      <a:endParaRPr lang="en-IN"/>
                    </a:p>
                  </a:txBody>
                  <a:tcPr/>
                </a:tc>
                <a:tc>
                  <a:txBody>
                    <a:bodyPr/>
                    <a:lstStyle/>
                    <a:p>
                      <a:endParaRPr lang="en-IN"/>
                    </a:p>
                  </a:txBody>
                  <a:tcPr/>
                </a:tc>
                <a:tc>
                  <a:txBody>
                    <a:bodyPr/>
                    <a:lstStyle/>
                    <a:p>
                      <a:endParaRPr lang="en-IN" dirty="0"/>
                    </a:p>
                  </a:txBody>
                  <a:tcPr/>
                </a:tc>
                <a:extLst>
                  <a:ext uri="{0D108BD9-81ED-4DB2-BD59-A6C34878D82A}">
                    <a16:rowId xmlns:a16="http://schemas.microsoft.com/office/drawing/2014/main" val="778381960"/>
                  </a:ext>
                </a:extLst>
              </a:tr>
              <a:tr h="370840">
                <a:tc>
                  <a:txBody>
                    <a:bodyPr/>
                    <a:lstStyle/>
                    <a:p>
                      <a:r>
                        <a:rPr lang="en-IN" dirty="0"/>
                        <a:t>2. Create Home Page &amp; Individual Pages</a:t>
                      </a:r>
                    </a:p>
                  </a:txBody>
                  <a:tcPr/>
                </a:tc>
                <a:tc>
                  <a:txBody>
                    <a:bodyPr/>
                    <a:lstStyle/>
                    <a:p>
                      <a:endParaRPr lang="en-IN"/>
                    </a:p>
                  </a:txBody>
                  <a:tcPr/>
                </a:tc>
                <a:tc>
                  <a:txBody>
                    <a:bodyPr/>
                    <a:lstStyle/>
                    <a:p>
                      <a:endParaRPr lang="en-IN"/>
                    </a:p>
                  </a:txBody>
                  <a:tcPr/>
                </a:tc>
                <a:tc>
                  <a:txBody>
                    <a:bodyPr/>
                    <a:lstStyle/>
                    <a:p>
                      <a:endParaRPr lang="en-IN" dirty="0"/>
                    </a:p>
                  </a:txBody>
                  <a:tcPr>
                    <a:solidFill>
                      <a:srgbClr val="FFFF00"/>
                    </a:solidFill>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983435724"/>
                  </a:ext>
                </a:extLst>
              </a:tr>
              <a:tr h="370840">
                <a:tc>
                  <a:txBody>
                    <a:bodyPr/>
                    <a:lstStyle/>
                    <a:p>
                      <a:r>
                        <a:rPr lang="en-IN" dirty="0"/>
                        <a:t>3. Add Comparison Feature</a:t>
                      </a:r>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2459890242"/>
                  </a:ext>
                </a:extLst>
              </a:tr>
              <a:tr h="370840">
                <a:tc>
                  <a:txBody>
                    <a:bodyPr/>
                    <a:lstStyle/>
                    <a:p>
                      <a:r>
                        <a:rPr lang="en-IN" dirty="0"/>
                        <a:t>4. Add search &amp; Filter Functionality</a:t>
                      </a:r>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90971424"/>
                  </a:ext>
                </a:extLst>
              </a:tr>
              <a:tr h="370840">
                <a:tc>
                  <a:txBody>
                    <a:bodyPr/>
                    <a:lstStyle/>
                    <a:p>
                      <a:r>
                        <a:rPr lang="en-IN" dirty="0"/>
                        <a:t>Ensure Data Encryption</a:t>
                      </a:r>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dirty="0"/>
                    </a:p>
                  </a:txBody>
                  <a:tcPr/>
                </a:tc>
                <a:extLst>
                  <a:ext uri="{0D108BD9-81ED-4DB2-BD59-A6C34878D82A}">
                    <a16:rowId xmlns:a16="http://schemas.microsoft.com/office/drawing/2014/main" val="4261252106"/>
                  </a:ext>
                </a:extLst>
              </a:tr>
            </a:tbl>
          </a:graphicData>
        </a:graphic>
      </p:graphicFrame>
      <p:sp>
        <p:nvSpPr>
          <p:cNvPr id="5" name="Rectangle 4">
            <a:extLst>
              <a:ext uri="{FF2B5EF4-FFF2-40B4-BE49-F238E27FC236}">
                <a16:creationId xmlns:a16="http://schemas.microsoft.com/office/drawing/2014/main" id="{C4FDB8C5-950B-E583-CBB4-1133804F1867}"/>
              </a:ext>
            </a:extLst>
          </p:cNvPr>
          <p:cNvSpPr/>
          <p:nvPr/>
        </p:nvSpPr>
        <p:spPr>
          <a:xfrm>
            <a:off x="1561955" y="1018575"/>
            <a:ext cx="1413720" cy="3207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D5475904-E77A-F9A8-FAC3-39743A586E56}"/>
              </a:ext>
            </a:extLst>
          </p:cNvPr>
          <p:cNvSpPr/>
          <p:nvPr/>
        </p:nvSpPr>
        <p:spPr>
          <a:xfrm>
            <a:off x="3186662" y="1922912"/>
            <a:ext cx="2291989" cy="3207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a:extLst>
              <a:ext uri="{FF2B5EF4-FFF2-40B4-BE49-F238E27FC236}">
                <a16:creationId xmlns:a16="http://schemas.microsoft.com/office/drawing/2014/main" id="{1375C9D9-3EFC-AEF9-2C38-BE7F4FA46F71}"/>
              </a:ext>
            </a:extLst>
          </p:cNvPr>
          <p:cNvSpPr/>
          <p:nvPr/>
        </p:nvSpPr>
        <p:spPr>
          <a:xfrm>
            <a:off x="5814405" y="2713950"/>
            <a:ext cx="575583" cy="270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11">
            <a:extLst>
              <a:ext uri="{FF2B5EF4-FFF2-40B4-BE49-F238E27FC236}">
                <a16:creationId xmlns:a16="http://schemas.microsoft.com/office/drawing/2014/main" id="{0DCEDB8C-8231-A31C-BDA8-8AD826E57E97}"/>
              </a:ext>
            </a:extLst>
          </p:cNvPr>
          <p:cNvSpPr/>
          <p:nvPr/>
        </p:nvSpPr>
        <p:spPr>
          <a:xfrm>
            <a:off x="6609609" y="3598970"/>
            <a:ext cx="1472757" cy="3521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12">
            <a:extLst>
              <a:ext uri="{FF2B5EF4-FFF2-40B4-BE49-F238E27FC236}">
                <a16:creationId xmlns:a16="http://schemas.microsoft.com/office/drawing/2014/main" id="{6C11DC53-2248-6146-D84B-1E2B575EDD3F}"/>
              </a:ext>
            </a:extLst>
          </p:cNvPr>
          <p:cNvSpPr/>
          <p:nvPr/>
        </p:nvSpPr>
        <p:spPr>
          <a:xfrm>
            <a:off x="8359884" y="4328590"/>
            <a:ext cx="575583" cy="2706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Rectangle 1">
            <a:extLst>
              <a:ext uri="{FF2B5EF4-FFF2-40B4-BE49-F238E27FC236}">
                <a16:creationId xmlns:a16="http://schemas.microsoft.com/office/drawing/2014/main" id="{060868D7-3DDB-8C5D-FB75-BB5A83BEE5D7}"/>
              </a:ext>
            </a:extLst>
          </p:cNvPr>
          <p:cNvSpPr/>
          <p:nvPr/>
        </p:nvSpPr>
        <p:spPr>
          <a:xfrm>
            <a:off x="3053100" y="1542081"/>
            <a:ext cx="844724" cy="914400"/>
          </a:xfrm>
          <a:prstGeom prst="rect">
            <a:avLst/>
          </a:prstGeom>
          <a:noFill/>
          <a:ln>
            <a:noFill/>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CAB43-31EA-2CC7-694D-C046445E40E8}"/>
              </a:ext>
            </a:extLst>
          </p:cNvPr>
          <p:cNvSpPr>
            <a:spLocks noGrp="1"/>
          </p:cNvSpPr>
          <p:nvPr>
            <p:ph type="title"/>
          </p:nvPr>
        </p:nvSpPr>
        <p:spPr/>
        <p:txBody>
          <a:bodyPr/>
          <a:lstStyle/>
          <a:p>
            <a:r>
              <a:rPr lang="en-US" dirty="0"/>
              <a:t>Mockup</a:t>
            </a:r>
          </a:p>
        </p:txBody>
      </p:sp>
      <p:sp>
        <p:nvSpPr>
          <p:cNvPr id="3" name="Text Placeholder 2">
            <a:extLst>
              <a:ext uri="{FF2B5EF4-FFF2-40B4-BE49-F238E27FC236}">
                <a16:creationId xmlns:a16="http://schemas.microsoft.com/office/drawing/2014/main" id="{8100C18F-A060-0AE5-86A3-C37243469FC3}"/>
              </a:ext>
            </a:extLst>
          </p:cNvPr>
          <p:cNvSpPr>
            <a:spLocks noGrp="1"/>
          </p:cNvSpPr>
          <p:nvPr>
            <p:ph type="body" idx="1"/>
          </p:nvPr>
        </p:nvSpPr>
        <p:spPr/>
        <p:txBody>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hlinkClick r:id="rId2"/>
              </a:rPr>
              <a:t>https://chanikya1.github.io/CIS641-TEST/</a:t>
            </a:r>
            <a:endParaRPr lang="en-US" dirty="0"/>
          </a:p>
          <a:p>
            <a:endParaRPr lang="en-US" dirty="0"/>
          </a:p>
        </p:txBody>
      </p:sp>
      <p:pic>
        <p:nvPicPr>
          <p:cNvPr id="5" name="Picture 4">
            <a:extLst>
              <a:ext uri="{FF2B5EF4-FFF2-40B4-BE49-F238E27FC236}">
                <a16:creationId xmlns:a16="http://schemas.microsoft.com/office/drawing/2014/main" id="{79D3D832-C7EC-7722-B559-56096EBD27A3}"/>
              </a:ext>
            </a:extLst>
          </p:cNvPr>
          <p:cNvPicPr>
            <a:picLocks noChangeAspect="1"/>
          </p:cNvPicPr>
          <p:nvPr/>
        </p:nvPicPr>
        <p:blipFill>
          <a:blip r:embed="rId3"/>
          <a:stretch>
            <a:fillRect/>
          </a:stretch>
        </p:blipFill>
        <p:spPr>
          <a:xfrm>
            <a:off x="524786" y="1133818"/>
            <a:ext cx="8094428" cy="2875864"/>
          </a:xfrm>
          <a:prstGeom prst="rect">
            <a:avLst/>
          </a:prstGeom>
        </p:spPr>
      </p:pic>
    </p:spTree>
    <p:extLst>
      <p:ext uri="{BB962C8B-B14F-4D97-AF65-F5344CB8AC3E}">
        <p14:creationId xmlns:p14="http://schemas.microsoft.com/office/powerpoint/2010/main" val="1325727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23"/>
          <p:cNvSpPr txBox="1">
            <a:spLocks noGrp="1"/>
          </p:cNvSpPr>
          <p:nvPr>
            <p:ph type="title"/>
          </p:nvPr>
        </p:nvSpPr>
        <p:spPr>
          <a:xfrm>
            <a:off x="1297500" y="842025"/>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dirty="0">
                <a:latin typeface="Lato" panose="020F0502020204030203" pitchFamily="34" charset="0"/>
                <a:ea typeface="Lato" panose="020F0502020204030203" pitchFamily="34" charset="0"/>
                <a:cs typeface="Lato" panose="020F0502020204030203" pitchFamily="34" charset="0"/>
              </a:rPr>
              <a:t>Next Steps to Implement</a:t>
            </a:r>
            <a:endParaRPr dirty="0">
              <a:latin typeface="Lato" panose="020F0502020204030203" pitchFamily="34" charset="0"/>
              <a:ea typeface="Lato" panose="020F0502020204030203" pitchFamily="34" charset="0"/>
              <a:cs typeface="Lato" panose="020F0502020204030203" pitchFamily="34" charset="0"/>
            </a:endParaRPr>
          </a:p>
        </p:txBody>
      </p:sp>
      <p:sp>
        <p:nvSpPr>
          <p:cNvPr id="277" name="Google Shape;277;p23"/>
          <p:cNvSpPr txBox="1">
            <a:spLocks noGrp="1"/>
          </p:cNvSpPr>
          <p:nvPr>
            <p:ph type="body" idx="1"/>
          </p:nvPr>
        </p:nvSpPr>
        <p:spPr>
          <a:xfrm>
            <a:off x="732349" y="1635790"/>
            <a:ext cx="6355910" cy="3046200"/>
          </a:xfrm>
          <a:prstGeom prst="rect">
            <a:avLst/>
          </a:prstGeom>
        </p:spPr>
        <p:txBody>
          <a:bodyPr spcFirstLastPara="1" wrap="square" lIns="91425" tIns="91425" rIns="91425" bIns="91425" anchor="t" anchorCtr="0">
            <a:noAutofit/>
          </a:bodyPr>
          <a:lstStyle/>
          <a:p>
            <a:pPr marL="342900" lvl="0" indent="-342900" algn="l" rtl="0">
              <a:spcBef>
                <a:spcPts val="1200"/>
              </a:spcBef>
              <a:spcAft>
                <a:spcPts val="0"/>
              </a:spcAft>
              <a:buFont typeface="+mj-lt"/>
              <a:buAutoNum type="arabicPeriod"/>
            </a:pPr>
            <a:r>
              <a:rPr lang="en-US" sz="1600" dirty="0"/>
              <a:t>Addition of Comparison Page</a:t>
            </a:r>
          </a:p>
          <a:p>
            <a:pPr marL="342900" lvl="0" indent="-342900" algn="l" rtl="0">
              <a:spcBef>
                <a:spcPts val="1200"/>
              </a:spcBef>
              <a:spcAft>
                <a:spcPts val="0"/>
              </a:spcAft>
              <a:buFont typeface="+mj-lt"/>
              <a:buAutoNum type="arabicPeriod"/>
            </a:pPr>
            <a:r>
              <a:rPr lang="en-US" sz="1600" dirty="0"/>
              <a:t>Add Search &amp; Filter functionalities</a:t>
            </a:r>
          </a:p>
          <a:p>
            <a:pPr marL="342900" lvl="0" indent="-342900" algn="l" rtl="0">
              <a:spcBef>
                <a:spcPts val="1200"/>
              </a:spcBef>
              <a:spcAft>
                <a:spcPts val="0"/>
              </a:spcAft>
              <a:buFont typeface="+mj-lt"/>
              <a:buAutoNum type="arabicPeriod"/>
            </a:pPr>
            <a:r>
              <a:rPr lang="en-US" sz="1600" dirty="0"/>
              <a:t>Add individual home pages for each brands</a:t>
            </a:r>
          </a:p>
          <a:p>
            <a:pPr marL="342900" lvl="0" indent="-342900" algn="l" rtl="0">
              <a:spcBef>
                <a:spcPts val="1200"/>
              </a:spcBef>
              <a:spcAft>
                <a:spcPts val="0"/>
              </a:spcAft>
              <a:buFont typeface="+mj-lt"/>
              <a:buAutoNum type="arabicPeriod"/>
            </a:pPr>
            <a:r>
              <a:rPr lang="en-US" sz="1600" dirty="0"/>
              <a:t>Perform encryption of the stored data</a:t>
            </a:r>
          </a:p>
          <a:p>
            <a:pPr marL="342900" lvl="0" indent="-342900" algn="l" rtl="0">
              <a:spcBef>
                <a:spcPts val="1200"/>
              </a:spcBef>
              <a:spcAft>
                <a:spcPts val="0"/>
              </a:spcAft>
              <a:buFont typeface="+mj-lt"/>
              <a:buAutoNum type="arabicPeriod"/>
            </a:pPr>
            <a:r>
              <a:rPr lang="en-US" sz="1600" dirty="0"/>
              <a:t>Unit testing of each feature</a:t>
            </a:r>
          </a:p>
          <a:p>
            <a:pPr marL="342900" lvl="0" indent="-342900" algn="l" rtl="0">
              <a:spcBef>
                <a:spcPts val="1200"/>
              </a:spcBef>
              <a:spcAft>
                <a:spcPts val="0"/>
              </a:spcAft>
              <a:buFont typeface="+mj-lt"/>
              <a:buAutoNum type="arabicPeriod"/>
            </a:pPr>
            <a:r>
              <a:rPr lang="en-US" sz="1600" dirty="0"/>
              <a:t>Integration testing of the complete web application</a:t>
            </a:r>
          </a:p>
          <a:p>
            <a:pPr marL="0" lvl="0" indent="0" algn="l" rtl="0">
              <a:spcBef>
                <a:spcPts val="1200"/>
              </a:spcBef>
              <a:spcAft>
                <a:spcPts val="0"/>
              </a:spcAft>
              <a:buNone/>
            </a:pPr>
            <a:endParaRPr lang="en-US" dirty="0"/>
          </a:p>
          <a:p>
            <a:pPr marL="0" lvl="0" indent="0" algn="l" rtl="0">
              <a:spcBef>
                <a:spcPts val="1200"/>
              </a:spcBef>
              <a:spcAft>
                <a:spcPts val="0"/>
              </a:spcAft>
              <a:buNone/>
            </a:pPr>
            <a:endParaRPr lang="en-US" dirty="0"/>
          </a:p>
          <a:p>
            <a:pPr marL="0" lvl="0" indent="0" algn="l" rtl="0">
              <a:spcBef>
                <a:spcPts val="1200"/>
              </a:spcBef>
              <a:spcAft>
                <a:spcPts val="0"/>
              </a:spcAft>
              <a:buNone/>
            </a:pPr>
            <a:endParaRPr dirty="0"/>
          </a:p>
          <a:p>
            <a:pPr marL="0" lvl="0" indent="0" algn="l" rtl="0">
              <a:spcBef>
                <a:spcPts val="1200"/>
              </a:spcBef>
              <a:spcAft>
                <a:spcPts val="1600"/>
              </a:spcAft>
              <a:buNone/>
            </a:pPr>
            <a:endParaRPr dirty="0"/>
          </a:p>
        </p:txBody>
      </p:sp>
      <p:sp>
        <p:nvSpPr>
          <p:cNvPr id="278" name="Google Shape;278;p23"/>
          <p:cNvSpPr txBox="1"/>
          <p:nvPr/>
        </p:nvSpPr>
        <p:spPr>
          <a:xfrm>
            <a:off x="1634217"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endParaRPr sz="1000" b="1">
              <a:solidFill>
                <a:schemeClr val="lt1"/>
              </a:solidFill>
              <a:latin typeface="Lato"/>
              <a:ea typeface="Lato"/>
              <a:cs typeface="Lato"/>
              <a:sym typeface="Lato"/>
            </a:endParaRPr>
          </a:p>
          <a:p>
            <a:pPr marL="0" lvl="0" indent="0" algn="ctr" rtl="0">
              <a:spcBef>
                <a:spcPts val="1600"/>
              </a:spcBef>
              <a:spcAft>
                <a:spcPts val="0"/>
              </a:spcAft>
              <a:buNone/>
            </a:pPr>
            <a:endParaRPr b="1">
              <a:solidFill>
                <a:schemeClr val="lt1"/>
              </a:solidFill>
              <a:latin typeface="Lato"/>
              <a:ea typeface="Lato"/>
              <a:cs typeface="Lato"/>
              <a:sym typeface="Lato"/>
            </a:endParaRPr>
          </a:p>
        </p:txBody>
      </p:sp>
      <p:sp>
        <p:nvSpPr>
          <p:cNvPr id="280" name="Google Shape;280;p23"/>
          <p:cNvSpPr txBox="1"/>
          <p:nvPr/>
        </p:nvSpPr>
        <p:spPr>
          <a:xfrm>
            <a:off x="3187537" y="4245790"/>
            <a:ext cx="10614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endParaRPr sz="800">
              <a:solidFill>
                <a:schemeClr val="lt1"/>
              </a:solidFill>
              <a:latin typeface="Lato"/>
              <a:ea typeface="Lato"/>
              <a:cs typeface="Lato"/>
              <a:sym typeface="Lato"/>
            </a:endParaRPr>
          </a:p>
        </p:txBody>
      </p:sp>
      <p:sp>
        <p:nvSpPr>
          <p:cNvPr id="284" name="Google Shape;284;p23"/>
          <p:cNvSpPr/>
          <p:nvPr/>
        </p:nvSpPr>
        <p:spPr>
          <a:xfrm>
            <a:off x="7088259"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24"/>
          <p:cNvSpPr txBox="1">
            <a:spLocks noGrp="1"/>
          </p:cNvSpPr>
          <p:nvPr>
            <p:ph type="body" idx="1"/>
          </p:nvPr>
        </p:nvSpPr>
        <p:spPr>
          <a:xfrm>
            <a:off x="1634217" y="1048650"/>
            <a:ext cx="5609700" cy="30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5400" dirty="0"/>
          </a:p>
          <a:p>
            <a:pPr marL="0" lvl="0" indent="457200" algn="l" rtl="0">
              <a:spcBef>
                <a:spcPts val="1600"/>
              </a:spcBef>
              <a:spcAft>
                <a:spcPts val="1600"/>
              </a:spcAft>
              <a:buNone/>
            </a:pPr>
            <a:r>
              <a:rPr lang="en-GB" sz="5400" dirty="0"/>
              <a:t>THANK YOU :)</a:t>
            </a:r>
            <a:endParaRPr sz="5400" dirty="0"/>
          </a:p>
        </p:txBody>
      </p:sp>
      <p:sp>
        <p:nvSpPr>
          <p:cNvPr id="290" name="Google Shape;290;p24"/>
          <p:cNvSpPr txBox="1"/>
          <p:nvPr/>
        </p:nvSpPr>
        <p:spPr>
          <a:xfrm>
            <a:off x="1634217"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endParaRPr sz="1000" b="1">
              <a:solidFill>
                <a:schemeClr val="lt1"/>
              </a:solidFill>
              <a:latin typeface="Lato"/>
              <a:ea typeface="Lato"/>
              <a:cs typeface="Lato"/>
              <a:sym typeface="Lato"/>
            </a:endParaRPr>
          </a:p>
          <a:p>
            <a:pPr marL="0" lvl="0" indent="0" algn="ctr" rtl="0">
              <a:spcBef>
                <a:spcPts val="1600"/>
              </a:spcBef>
              <a:spcAft>
                <a:spcPts val="0"/>
              </a:spcAft>
              <a:buNone/>
            </a:pPr>
            <a:endParaRPr b="1">
              <a:solidFill>
                <a:schemeClr val="lt1"/>
              </a:solidFill>
              <a:latin typeface="Lato"/>
              <a:ea typeface="Lato"/>
              <a:cs typeface="Lato"/>
              <a:sym typeface="Lato"/>
            </a:endParaRPr>
          </a:p>
        </p:txBody>
      </p:sp>
      <p:sp>
        <p:nvSpPr>
          <p:cNvPr id="291" name="Google Shape;291;p24"/>
          <p:cNvSpPr/>
          <p:nvPr/>
        </p:nvSpPr>
        <p:spPr>
          <a:xfrm>
            <a:off x="3388475"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4"/>
          <p:cNvSpPr txBox="1"/>
          <p:nvPr/>
        </p:nvSpPr>
        <p:spPr>
          <a:xfrm>
            <a:off x="3187537" y="4245790"/>
            <a:ext cx="1061400" cy="436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endParaRPr sz="800">
              <a:solidFill>
                <a:schemeClr val="lt1"/>
              </a:solidFill>
              <a:latin typeface="Lato"/>
              <a:ea typeface="Lato"/>
              <a:cs typeface="Lato"/>
              <a:sym typeface="Lato"/>
            </a:endParaRPr>
          </a:p>
        </p:txBody>
      </p:sp>
      <p:sp>
        <p:nvSpPr>
          <p:cNvPr id="293" name="Google Shape;293;p24"/>
          <p:cNvSpPr txBox="1"/>
          <p:nvPr/>
        </p:nvSpPr>
        <p:spPr>
          <a:xfrm>
            <a:off x="3483729" y="3508020"/>
            <a:ext cx="462300" cy="27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b="1">
              <a:solidFill>
                <a:schemeClr val="lt1"/>
              </a:solidFill>
              <a:latin typeface="Lato"/>
              <a:ea typeface="Lato"/>
              <a:cs typeface="Lato"/>
              <a:sym typeface="Lato"/>
            </a:endParaRPr>
          </a:p>
        </p:txBody>
      </p:sp>
      <p:sp>
        <p:nvSpPr>
          <p:cNvPr id="294" name="Google Shape;294;p24"/>
          <p:cNvSpPr/>
          <p:nvPr/>
        </p:nvSpPr>
        <p:spPr>
          <a:xfrm>
            <a:off x="5239301"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4"/>
          <p:cNvSpPr txBox="1"/>
          <p:nvPr/>
        </p:nvSpPr>
        <p:spPr>
          <a:xfrm>
            <a:off x="5342249" y="3508020"/>
            <a:ext cx="462300" cy="270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1000" b="1">
              <a:solidFill>
                <a:schemeClr val="lt1"/>
              </a:solidFill>
              <a:latin typeface="Lato"/>
              <a:ea typeface="Lato"/>
              <a:cs typeface="Lato"/>
              <a:sym typeface="Lato"/>
            </a:endParaRPr>
          </a:p>
          <a:p>
            <a:pPr marL="0" lvl="0" indent="0" algn="ctr" rtl="0">
              <a:spcBef>
                <a:spcPts val="1600"/>
              </a:spcBef>
              <a:spcAft>
                <a:spcPts val="0"/>
              </a:spcAft>
              <a:buNone/>
            </a:pPr>
            <a:endParaRPr b="1">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325</TotalTime>
  <Words>375</Words>
  <Application>Microsoft Office PowerPoint</Application>
  <PresentationFormat>On-screen Show (16:9)</PresentationFormat>
  <Paragraphs>59</Paragraphs>
  <Slides>9</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Lato</vt:lpstr>
      <vt:lpstr>Montserrat</vt:lpstr>
      <vt:lpstr>Arial</vt:lpstr>
      <vt:lpstr>Focus</vt:lpstr>
      <vt:lpstr>CarChoice: Discover Your Ideal Four-Wheeler</vt:lpstr>
      <vt:lpstr>Introduction</vt:lpstr>
      <vt:lpstr>Understanding the problems</vt:lpstr>
      <vt:lpstr>Project objective</vt:lpstr>
      <vt:lpstr>Target audience</vt:lpstr>
      <vt:lpstr>PowerPoint Presentation</vt:lpstr>
      <vt:lpstr>Mockup</vt:lpstr>
      <vt:lpstr>Next Steps to Implement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Chanikya Boggarapu</dc:creator>
  <cp:lastModifiedBy>Sarat Chandra</cp:lastModifiedBy>
  <cp:revision>10</cp:revision>
  <dcterms:modified xsi:type="dcterms:W3CDTF">2024-10-23T19:03:54Z</dcterms:modified>
</cp:coreProperties>
</file>